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77f6f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77f6f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77f6f5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77f6f5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7985d8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7985d8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7985d8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7985d8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7985d8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7985d8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7985d8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7985d8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c107c9c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c107c9c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c107c9c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c107c9c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c107c9c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c107c9c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c107c9c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c107c9c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a61197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a61197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c107c9c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c107c9c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dbcce9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dbcce9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dbcce9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dbcce9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93d223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93d223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93d223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93d223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2b9e82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2b9e82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2b9e82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2b9e82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2b9e82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2b9e82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e917b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e917b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a0907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a0907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61197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a61197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0a09077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0a09077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0a09077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0a09077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a09077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a09077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fc89f5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fc89f5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00283f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00283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0a09077c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0a09077c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0a09077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0a09077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0a09077c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0a09077c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0a09077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0a09077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00283f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00283f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61197c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a61197c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00283f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00283f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61197c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a61197c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057c66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057c66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057c66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057c66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057c66f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057c66f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057c66f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057c66f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raxis Logo.jpg" id="23" name="Google Shape;23;p4"/>
          <p:cNvPicPr preferRelativeResize="0"/>
          <p:nvPr/>
        </p:nvPicPr>
        <p:blipFill rotWithShape="1">
          <a:blip r:embed="rId2">
            <a:alphaModFix/>
          </a:blip>
          <a:srcRect b="0" l="13888" r="13888" t="0"/>
          <a:stretch/>
        </p:blipFill>
        <p:spPr>
          <a:xfrm>
            <a:off x="7768100" y="0"/>
            <a:ext cx="13759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raxis Logo.jpg" id="29" name="Google Shape;29;p5"/>
          <p:cNvPicPr preferRelativeResize="0"/>
          <p:nvPr/>
        </p:nvPicPr>
        <p:blipFill rotWithShape="1">
          <a:blip r:embed="rId2">
            <a:alphaModFix/>
          </a:blip>
          <a:srcRect b="0" l="13888" r="13888" t="0"/>
          <a:stretch/>
        </p:blipFill>
        <p:spPr>
          <a:xfrm>
            <a:off x="7768100" y="0"/>
            <a:ext cx="13759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raxis Logo.jpg" id="33" name="Google Shape;33;p6"/>
          <p:cNvPicPr preferRelativeResize="0"/>
          <p:nvPr/>
        </p:nvPicPr>
        <p:blipFill rotWithShape="1">
          <a:blip r:embed="rId2">
            <a:alphaModFix/>
          </a:blip>
          <a:srcRect b="0" l="13888" r="13888" t="0"/>
          <a:stretch/>
        </p:blipFill>
        <p:spPr>
          <a:xfrm>
            <a:off x="7768100" y="0"/>
            <a:ext cx="13759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raxis Logo.jpg" id="38" name="Google Shape;38;p7"/>
          <p:cNvPicPr preferRelativeResize="0"/>
          <p:nvPr/>
        </p:nvPicPr>
        <p:blipFill rotWithShape="1">
          <a:blip r:embed="rId2">
            <a:alphaModFix/>
          </a:blip>
          <a:srcRect b="0" l="13888" r="13888" t="0"/>
          <a:stretch/>
        </p:blipFill>
        <p:spPr>
          <a:xfrm>
            <a:off x="7768100" y="0"/>
            <a:ext cx="13759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dn2.vox-cdn.com/uploads/chorus_asset/file/6577761/Google_-_Magenta_music_sample.0.mp3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neural network (DNN) cannot use sigmoid function in its simplest form as in case of MLP with single hidden layer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its simplest form, sigmoid function as the activation function makes DNN to suffers from two very critical issues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Vanishing gradient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Exploding gradient (usually seen in RNN)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Vanishing gradient: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Gradient descent algorithm calculates gradients during backpropagation so as to update the weights of neural links between layers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As the number of hidden layer increases, the gradients, often, starts getting smaller and smaller for the layers in the lower levels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Smaller gradients practically doesn’t update the earlier weights which leads to suboptimal performance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Exploding gradient: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Just like vanishing gradient issue during backpropagation, exploding gradient is another issue when the gradient starts increasing in each layer leading to very high value of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In such a situation the model diverges giving a very bad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1152475"/>
            <a:ext cx="50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 of vanishing and exploding gradient can be understood in the context of RNN in the shown figure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w</a:t>
            </a:r>
            <a:r>
              <a:rPr baseline="-25000" lang="en-GB"/>
              <a:t>R</a:t>
            </a:r>
            <a:r>
              <a:rPr lang="en-GB"/>
              <a:t> is less than 1, vanishing gradient issue will creep in whereas if it is above 1 then exploding gradient will diverge the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It is the long term dependency that creates the exploding and vanishing gradients in RNN</a:t>
            </a:r>
            <a:endParaRPr/>
          </a:p>
        </p:txBody>
      </p:sp>
      <p:pic>
        <p:nvPicPr>
          <p:cNvPr descr="Selection_078.png"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575" y="1176975"/>
            <a:ext cx="3615725" cy="29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Dealing with vanishing and exploding gradient issues: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 different activation functions (non-saturating)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ReLU (Rectified Linear Unit)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Leaky ReLU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ELU (Exponential Linear Unit)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 different weight initialization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Xavier initialization (logistic/sigmoid function)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He initialization (ReLU initialization)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 Batch Normalization technique (preferred method in DNN)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Xavier initialization</a:t>
            </a:r>
            <a:endParaRPr/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logistic function is used, Xavier initialization provides much better result in keeping the gradients from getting either vanished or exploded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random initialization is done using a normal distribution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random initialization is done using a uniform distribution between -r and +r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 rotWithShape="1">
          <a:blip r:embed="rId3">
            <a:alphaModFix/>
          </a:blip>
          <a:srcRect b="54658" l="33640" r="31204" t="36268"/>
          <a:stretch/>
        </p:blipFill>
        <p:spPr>
          <a:xfrm>
            <a:off x="1856825" y="2475375"/>
            <a:ext cx="5039276" cy="7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9"/>
          <p:cNvPicPr preferRelativeResize="0"/>
          <p:nvPr/>
        </p:nvPicPr>
        <p:blipFill rotWithShape="1">
          <a:blip r:embed="rId4">
            <a:alphaModFix/>
          </a:blip>
          <a:srcRect b="37538" l="33753" r="48875" t="52898"/>
          <a:stretch/>
        </p:blipFill>
        <p:spPr>
          <a:xfrm>
            <a:off x="3101225" y="3996300"/>
            <a:ext cx="2769650" cy="8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Cambria"/>
                <a:ea typeface="Cambria"/>
                <a:cs typeface="Cambria"/>
                <a:sym typeface="Cambria"/>
              </a:rPr>
              <a:t>He</a:t>
            </a:r>
            <a:r>
              <a:rPr lang="en-GB"/>
              <a:t> Initialization parameters (ReLU activation)</a:t>
            </a:r>
            <a:endParaRPr/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3">
            <a:alphaModFix/>
          </a:blip>
          <a:srcRect b="47058" l="42184" r="17696" t="27683"/>
          <a:stretch/>
        </p:blipFill>
        <p:spPr>
          <a:xfrm>
            <a:off x="1120425" y="1591250"/>
            <a:ext cx="6548174" cy="231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Non-saturating Activation Function</a:t>
            </a:r>
            <a:endParaRPr/>
          </a:p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311700" y="1152475"/>
            <a:ext cx="47175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and Hypertangent functions are saturating at the high and low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is overcome by using ReLU activation which does not saturate for positive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However, ReLU makes quite some problem by keeping some neuron dead because the function returns 0 value for -ve values</a:t>
            </a:r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 rotWithShape="1">
          <a:blip r:embed="rId3">
            <a:alphaModFix/>
          </a:blip>
          <a:srcRect b="0" l="4926" r="1937" t="8071"/>
          <a:stretch/>
        </p:blipFill>
        <p:spPr>
          <a:xfrm>
            <a:off x="5057640" y="1152475"/>
            <a:ext cx="4086360" cy="21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 rotWithShape="1">
          <a:blip r:embed="rId4">
            <a:alphaModFix/>
          </a:blip>
          <a:srcRect b="47569" l="36384" r="34112" t="33546"/>
          <a:stretch/>
        </p:blipFill>
        <p:spPr>
          <a:xfrm>
            <a:off x="5332050" y="3348125"/>
            <a:ext cx="3735750" cy="134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Non-saturating Activation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152475"/>
            <a:ext cx="4761900" cy="28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useful activation function is ELU (Exponential Linear Unit)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-ve values unlike ReLU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 zero gradient at z&lt;0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Smooth everywhere including around z=0 helping speeding gradient descent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However, slow compared to ReLU</a:t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 rotWithShape="1">
          <a:blip r:embed="rId3">
            <a:alphaModFix/>
          </a:blip>
          <a:srcRect b="50491" l="27710" r="3409" t="30381"/>
          <a:stretch/>
        </p:blipFill>
        <p:spPr>
          <a:xfrm>
            <a:off x="5468715" y="4183625"/>
            <a:ext cx="36683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 rotWithShape="1">
          <a:blip r:embed="rId4">
            <a:alphaModFix/>
          </a:blip>
          <a:srcRect b="9314" l="27559" r="3508" t="10247"/>
          <a:stretch/>
        </p:blipFill>
        <p:spPr>
          <a:xfrm>
            <a:off x="5073450" y="1393725"/>
            <a:ext cx="4054851" cy="26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Batch Normalization</a:t>
            </a:r>
            <a:endParaRPr/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involves adding an extra operation just before the activation function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Zero centering and normalizing the inputs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Scaling and shifting the result using two new parameters per layer (one for scaling and other for shifting)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other words, this operation lets the model learn the optimal scale and mean of the inputs for each layer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It uses small batch of samples (or instances) to calculate mean and standard deviation for doing scaling and shifting (hence got the name Batch Normalization)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deep learning?</a:t>
            </a:r>
            <a:endParaRPr/>
          </a:p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machine learning algorithms are not adequate to map very high level of nonlinearity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Traditional machine learning algorithms assumes that the features are uncorrelated with each other (e.g. KNN, SVM) which are not true in many situations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Voice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Face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 classification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To extract patterns from such highly nonlinear unstructured data, deeper neural network structures are required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Batch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52475"/>
            <a:ext cx="85206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Batch normalization proceeds through these steps: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 rotWithShape="1">
          <a:blip r:embed="rId3">
            <a:alphaModFix/>
          </a:blip>
          <a:srcRect b="2179" l="45635" r="10522" t="10277"/>
          <a:stretch/>
        </p:blipFill>
        <p:spPr>
          <a:xfrm>
            <a:off x="464100" y="1752875"/>
            <a:ext cx="2484699" cy="27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4"/>
          <p:cNvSpPr txBox="1"/>
          <p:nvPr/>
        </p:nvSpPr>
        <p:spPr>
          <a:xfrm>
            <a:off x="3196400" y="1676975"/>
            <a:ext cx="57399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μ</a:t>
            </a:r>
            <a:r>
              <a:rPr baseline="-25000" lang="en-GB"/>
              <a:t>B</a:t>
            </a:r>
            <a:r>
              <a:rPr lang="en-GB"/>
              <a:t> is the empirical mean evaluated over the mini-batch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σ</a:t>
            </a:r>
            <a:r>
              <a:rPr b="1" baseline="-25000" lang="en-GB"/>
              <a:t>B</a:t>
            </a:r>
            <a:r>
              <a:rPr b="1" lang="en-GB"/>
              <a:t> </a:t>
            </a:r>
            <a:r>
              <a:rPr lang="en-GB"/>
              <a:t>is the standard deviation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baseline="-25000" lang="en-GB"/>
              <a:t>B</a:t>
            </a:r>
            <a:r>
              <a:rPr lang="en-GB"/>
              <a:t> is the mini-batch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𝛾 is the scaling parameter for the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𝛽 is the shifting parameter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𝝐 is the smoothing parameter to avoid divided by zero condition (small value such as 10</a:t>
            </a:r>
            <a:r>
              <a:rPr baseline="30000" lang="en-GB"/>
              <a:t>-3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</a:t>
            </a:r>
            <a:r>
              <a:rPr baseline="30000" lang="en-GB"/>
              <a:t>(i)</a:t>
            </a:r>
            <a:r>
              <a:rPr lang="en-GB"/>
              <a:t> is the output of the batch normalization operation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</a:t>
            </a:r>
            <a:endParaRPr/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Gradient Descent method can be used in MLP having single hidden layer but this technique would be very slow in case of deep 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faster optimization, the following optimizers can be used: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Momentum 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Nesterov Accelerated Gradient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AdaGrad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RMSProp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Adam Optimization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Momentum optimization</a:t>
            </a:r>
            <a:endParaRPr/>
          </a:p>
        </p:txBody>
      </p:sp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resembles rolling down a ball down the hill which takes up momentum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Regular gradient descent slides down the steep slope quickly but proceeds very slowly in the valley portion of any error surface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Momentum optimization, due to its momentum term passes the valley portions rather quickly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optimization contains a hyper-parameter 𝛽 thats acts like a friction to control the momentum</a:t>
            </a:r>
            <a:endParaRPr/>
          </a:p>
        </p:txBody>
      </p:sp>
      <p:pic>
        <p:nvPicPr>
          <p:cNvPr id="257" name="Google Shape;257;p46"/>
          <p:cNvPicPr preferRelativeResize="0"/>
          <p:nvPr/>
        </p:nvPicPr>
        <p:blipFill rotWithShape="1">
          <a:blip r:embed="rId3">
            <a:alphaModFix/>
          </a:blip>
          <a:srcRect b="51860" l="39634" r="36855" t="39602"/>
          <a:stretch/>
        </p:blipFill>
        <p:spPr>
          <a:xfrm>
            <a:off x="2710775" y="4082975"/>
            <a:ext cx="3637952" cy="7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Nesterov Accelerated Gradient</a:t>
            </a:r>
            <a:endParaRPr/>
          </a:p>
        </p:txBody>
      </p:sp>
      <p:sp>
        <p:nvSpPr>
          <p:cNvPr id="263" name="Google Shape;263;p47"/>
          <p:cNvSpPr txBox="1"/>
          <p:nvPr>
            <p:ph idx="1" type="body"/>
          </p:nvPr>
        </p:nvSpPr>
        <p:spPr>
          <a:xfrm>
            <a:off x="311700" y="1152475"/>
            <a:ext cx="63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modified version of simple Momentum Optimization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Error function is a function of parameters 𝜃 + 𝜷m where </a:t>
            </a:r>
            <a:r>
              <a:rPr lang="en-GB"/>
              <a:t>𝜷m is the slight offset along the direction of the momentum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Due to this shift, the algorithm approaches optimum value rather faster than simple momentum optimization technique</a:t>
            </a:r>
            <a:endParaRPr/>
          </a:p>
        </p:txBody>
      </p:sp>
      <p:pic>
        <p:nvPicPr>
          <p:cNvPr id="264" name="Google Shape;264;p47"/>
          <p:cNvPicPr preferRelativeResize="0"/>
          <p:nvPr/>
        </p:nvPicPr>
        <p:blipFill rotWithShape="1">
          <a:blip r:embed="rId3">
            <a:alphaModFix/>
          </a:blip>
          <a:srcRect b="48257" l="43011" r="40249" t="43642"/>
          <a:stretch/>
        </p:blipFill>
        <p:spPr>
          <a:xfrm>
            <a:off x="2157992" y="3483875"/>
            <a:ext cx="2647650" cy="7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7"/>
          <p:cNvPicPr preferRelativeResize="0"/>
          <p:nvPr/>
        </p:nvPicPr>
        <p:blipFill rotWithShape="1">
          <a:blip r:embed="rId4">
            <a:alphaModFix/>
          </a:blip>
          <a:srcRect b="2062" l="36849" r="12891" t="10164"/>
          <a:stretch/>
        </p:blipFill>
        <p:spPr>
          <a:xfrm>
            <a:off x="6621901" y="1523975"/>
            <a:ext cx="2522223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AdaGrad</a:t>
            </a:r>
            <a:endParaRPr/>
          </a:p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tries to adapt the learning rate as it encounters different regions of error surface to move towards global optima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is achieved by means of scaling the gradient vector along the steepest dimension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scaling is simple squaring the gradient terms and the updation happens as shown below</a:t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41352" l="42219" r="39563" t="49014"/>
          <a:stretch/>
        </p:blipFill>
        <p:spPr>
          <a:xfrm>
            <a:off x="3072600" y="3241425"/>
            <a:ext cx="2498527" cy="7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48"/>
          <p:cNvCxnSpPr/>
          <p:nvPr/>
        </p:nvCxnSpPr>
        <p:spPr>
          <a:xfrm flipH="1">
            <a:off x="4828300" y="3140125"/>
            <a:ext cx="213900" cy="2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8"/>
          <p:cNvCxnSpPr/>
          <p:nvPr/>
        </p:nvCxnSpPr>
        <p:spPr>
          <a:xfrm flipH="1" rot="10800000">
            <a:off x="5042200" y="3139975"/>
            <a:ext cx="6753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8"/>
          <p:cNvSpPr txBox="1"/>
          <p:nvPr/>
        </p:nvSpPr>
        <p:spPr>
          <a:xfrm>
            <a:off x="5765100" y="2940125"/>
            <a:ext cx="24984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 wise multiplication</a:t>
            </a:r>
            <a:endParaRPr/>
          </a:p>
        </p:txBody>
      </p:sp>
      <p:cxnSp>
        <p:nvCxnSpPr>
          <p:cNvPr id="276" name="Google Shape;276;p48"/>
          <p:cNvCxnSpPr/>
          <p:nvPr/>
        </p:nvCxnSpPr>
        <p:spPr>
          <a:xfrm flipH="1" rot="10800000">
            <a:off x="4813600" y="4206775"/>
            <a:ext cx="6753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48"/>
          <p:cNvSpPr txBox="1"/>
          <p:nvPr/>
        </p:nvSpPr>
        <p:spPr>
          <a:xfrm>
            <a:off x="5536500" y="4006925"/>
            <a:ext cx="24984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 wise division</a:t>
            </a:r>
            <a:endParaRPr/>
          </a:p>
        </p:txBody>
      </p:sp>
      <p:cxnSp>
        <p:nvCxnSpPr>
          <p:cNvPr id="278" name="Google Shape;278;p48"/>
          <p:cNvCxnSpPr/>
          <p:nvPr/>
        </p:nvCxnSpPr>
        <p:spPr>
          <a:xfrm rot="10800000">
            <a:off x="4591800" y="3927950"/>
            <a:ext cx="225300" cy="2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8"/>
          <p:cNvSpPr txBox="1"/>
          <p:nvPr/>
        </p:nvSpPr>
        <p:spPr>
          <a:xfrm>
            <a:off x="5841300" y="3549725"/>
            <a:ext cx="2802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Smoothing</a:t>
            </a:r>
            <a:r>
              <a:rPr lang="en-GB"/>
              <a:t> factor 10</a:t>
            </a:r>
            <a:r>
              <a:rPr baseline="30000" lang="en-GB"/>
              <a:t>-5</a:t>
            </a:r>
            <a:r>
              <a:rPr lang="en-GB"/>
              <a:t> or so</a:t>
            </a:r>
            <a:endParaRPr/>
          </a:p>
        </p:txBody>
      </p:sp>
      <p:cxnSp>
        <p:nvCxnSpPr>
          <p:cNvPr id="280" name="Google Shape;280;p48"/>
          <p:cNvCxnSpPr>
            <a:stCxn id="279" idx="1"/>
          </p:cNvCxnSpPr>
          <p:nvPr/>
        </p:nvCxnSpPr>
        <p:spPr>
          <a:xfrm flipH="1">
            <a:off x="5323500" y="3712925"/>
            <a:ext cx="517800" cy="1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AdaGrad</a:t>
            </a:r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AdaGrad works well for simple quadratic problems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Not very effective in training neural networks due to quick convergence to suboptimal 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However, it can efficiently estimate parameters in simple tasks like Linear Regression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RMSProp</a:t>
            </a:r>
            <a:endParaRPr/>
          </a:p>
        </p:txBody>
      </p:sp>
      <p:sp>
        <p:nvSpPr>
          <p:cNvPr id="292" name="Google Shape;29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RMSProp actually fixes the problem of AdaGrad by accumulating gradients of only the most recent iterations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Hyperparameter 𝛽 is responsible for choosing the most recent gradients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Its value is defaulted as 0.9 and it works with this default value quite well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In neural network (and in many other situations) RMSProp works superior to AdaGrad</a:t>
            </a:r>
            <a:endParaRPr/>
          </a:p>
        </p:txBody>
      </p:sp>
      <p:pic>
        <p:nvPicPr>
          <p:cNvPr id="293" name="Google Shape;293;p50"/>
          <p:cNvPicPr preferRelativeResize="0"/>
          <p:nvPr/>
        </p:nvPicPr>
        <p:blipFill rotWithShape="1">
          <a:blip r:embed="rId3">
            <a:alphaModFix/>
          </a:blip>
          <a:srcRect b="47452" l="38540" r="3407" t="31473"/>
          <a:stretch/>
        </p:blipFill>
        <p:spPr>
          <a:xfrm>
            <a:off x="2917025" y="1840650"/>
            <a:ext cx="3476876" cy="7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 Optimizer</a:t>
            </a:r>
            <a:endParaRPr/>
          </a:p>
        </p:txBody>
      </p:sp>
      <p:sp>
        <p:nvSpPr>
          <p:cNvPr id="299" name="Google Shape;29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form of “Adaptive Moment” Estimation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Keeps track of an exponentially decaying average of past gradients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Keeps track of an exponentially decaying average of past square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Usually performs superior to other optimization technique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 Optimizer</a:t>
            </a:r>
            <a:endParaRPr/>
          </a:p>
        </p:txBody>
      </p:sp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311700" y="1152475"/>
            <a:ext cx="36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 stands for iteration number (starting with 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 is momentum component and s is the scaling component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β</a:t>
            </a:r>
            <a:r>
              <a:rPr baseline="-25000" lang="en-GB"/>
              <a:t>1</a:t>
            </a:r>
            <a:r>
              <a:rPr lang="en-GB"/>
              <a:t> and β</a:t>
            </a:r>
            <a:r>
              <a:rPr baseline="-25000" lang="en-GB"/>
              <a:t>2</a:t>
            </a:r>
            <a:r>
              <a:rPr lang="en-GB"/>
              <a:t> are </a:t>
            </a:r>
            <a:r>
              <a:rPr lang="en-GB"/>
              <a:t>momentum</a:t>
            </a:r>
            <a:r>
              <a:rPr lang="en-GB"/>
              <a:t> decay hyperparameter and scaling decay hyperparameter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𝜂 is learning rate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050" y="1626850"/>
            <a:ext cx="4991976" cy="25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Approximate second order methods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Newton's</a:t>
            </a:r>
            <a:r>
              <a:rPr lang="en-GB"/>
              <a:t>’ Method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 locally quadratic function (with positive definite H), Newton’s method reaches minimum directly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the objective function is convex but not quadratic, this update can be done iteratively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H is not positive definite, Newton’s method can take updation in a wrong direction</a:t>
            </a:r>
            <a:endParaRPr/>
          </a:p>
        </p:txBody>
      </p:sp>
      <p:pic>
        <p:nvPicPr>
          <p:cNvPr descr="\theta ^ *=\theta ^0-H^{-1}\nabla_{\theta}J(\theta_0)" id="313" name="Google Shape;313;p53" title="MathEquation,#6f6a6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928700"/>
            <a:ext cx="3467976" cy="4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can make AI (Artificial Intelligence) even superior in future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Self driving cars (already available)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Intelligent robots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Medical report diagnosis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Self driving drones for aerial defence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Deep learning systems have shown superior capabilities in many areas where human failed: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 beats human in Poker game, Chess, Go and Super Smash Bros.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Beats humans in Image recognition challenge (ImageNet competition)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Approximate second order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 of Newton’s method can be resolved by adding regularization to the Hessian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extreme cases with high negative values in H, 𝜶 needs to be quite high which would eventually slow down the learning process below than that of gradient based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 is required to be calculated in each training step which is a very computationally intensive task</a:t>
            </a:r>
            <a:endParaRPr/>
          </a:p>
        </p:txBody>
      </p:sp>
      <p:pic>
        <p:nvPicPr>
          <p:cNvPr descr="\theta ^ *=\theta ^0-[H+I\alpha]^{-1}\nabla_{\theta}J(\theta_0)" id="320" name="Google Shape;320;p54" title="MathEquation,#6f6a6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827200"/>
            <a:ext cx="4766826" cy="4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gradient</a:t>
            </a:r>
            <a:endParaRPr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a method which avoids the inverse calculation of Hessian by iteratively descending along conjugate directions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is a modification of steepest descent algorithm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Steepest descent algorithm follows a zig-zag path to reach the minima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In quadratic surface, two directions d</a:t>
            </a:r>
            <a:r>
              <a:rPr baseline="-25000" lang="en-GB"/>
              <a:t>t</a:t>
            </a:r>
            <a:r>
              <a:rPr lang="en-GB"/>
              <a:t> and d</a:t>
            </a:r>
            <a:r>
              <a:rPr baseline="-25000" lang="en-GB"/>
              <a:t>t-1</a:t>
            </a:r>
            <a:r>
              <a:rPr lang="en-GB"/>
              <a:t> will be called conjugate if the following condition is satisfied</a:t>
            </a:r>
            <a:endParaRPr/>
          </a:p>
        </p:txBody>
      </p:sp>
      <p:pic>
        <p:nvPicPr>
          <p:cNvPr descr="d_tHd_{t-1}=0" id="327" name="Google Shape;327;p55" title="MathEquation,#6f6a6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3850675"/>
            <a:ext cx="1779450" cy="3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Conjugate gradient</a:t>
            </a:r>
            <a:endParaRPr/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conjugate descent, the new direction is defined 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parameter 𝛽 is computed as follows</a:t>
            </a:r>
            <a:endParaRPr/>
          </a:p>
        </p:txBody>
      </p:sp>
      <p:pic>
        <p:nvPicPr>
          <p:cNvPr descr="d_t=\nabla_{\theta}J(\theta)+\beta_t d_{t-1}" id="334" name="Google Shape;334;p56" title="MathEquation,#6f6a6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767650"/>
            <a:ext cx="2987376" cy="36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ta_t=\frac{g_t^Tg_t}{g_{t-1}^Tg_{t-1}}" id="335" name="Google Shape;335;p56" title="MathEquation,#6f6a6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2743200"/>
            <a:ext cx="1987250" cy="82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ta_t=\frac{(g_t-g_{t-1})^Tg_t}{g_{t-1}^Tg_{t-1}}" id="336" name="Google Shape;336;p56" title="MathEquation,#6f6a6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600" y="3886200"/>
            <a:ext cx="2443560" cy="8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 txBox="1"/>
          <p:nvPr/>
        </p:nvSpPr>
        <p:spPr>
          <a:xfrm>
            <a:off x="5875200" y="2857500"/>
            <a:ext cx="2312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Fletcher-Reeves method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5875200" y="4076700"/>
            <a:ext cx="2443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Polak-Ribiere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method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56"/>
          <p:cNvSpPr txBox="1"/>
          <p:nvPr/>
        </p:nvSpPr>
        <p:spPr>
          <a:xfrm>
            <a:off x="259775" y="2838450"/>
            <a:ext cx="24435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FF"/>
                </a:solidFill>
                <a:latin typeface="Cambria"/>
                <a:ea typeface="Cambria"/>
                <a:cs typeface="Cambria"/>
                <a:sym typeface="Cambria"/>
              </a:rPr>
              <a:t>In k dimensional parameter space, conjugate gradient method requires </a:t>
            </a:r>
            <a:r>
              <a:rPr b="1" lang="en-GB">
                <a:solidFill>
                  <a:srgbClr val="FF00FF"/>
                </a:solidFill>
                <a:latin typeface="Cambria"/>
                <a:ea typeface="Cambria"/>
                <a:cs typeface="Cambria"/>
                <a:sym typeface="Cambria"/>
              </a:rPr>
              <a:t>at most k line searches</a:t>
            </a:r>
            <a:r>
              <a:rPr lang="en-GB">
                <a:solidFill>
                  <a:srgbClr val="FF00FF"/>
                </a:solidFill>
                <a:latin typeface="Cambria"/>
                <a:ea typeface="Cambria"/>
                <a:cs typeface="Cambria"/>
                <a:sym typeface="Cambria"/>
              </a:rPr>
              <a:t> to </a:t>
            </a:r>
            <a:r>
              <a:rPr lang="en-GB">
                <a:solidFill>
                  <a:srgbClr val="FF00FF"/>
                </a:solidFill>
                <a:latin typeface="Cambria"/>
                <a:ea typeface="Cambria"/>
                <a:cs typeface="Cambria"/>
                <a:sym typeface="Cambria"/>
              </a:rPr>
              <a:t>achieve</a:t>
            </a:r>
            <a:r>
              <a:rPr lang="en-GB">
                <a:solidFill>
                  <a:srgbClr val="FF00FF"/>
                </a:solidFill>
                <a:latin typeface="Cambria"/>
                <a:ea typeface="Cambria"/>
                <a:cs typeface="Cambria"/>
                <a:sym typeface="Cambria"/>
              </a:rPr>
              <a:t> the minima</a:t>
            </a:r>
            <a:endParaRPr>
              <a:solidFill>
                <a:srgbClr val="FF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345" name="Google Shape;34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Plays critical role in generalizing neural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Different Strategies: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Early Stopping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L1 and L2 Regularization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Dropout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Max Norm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Augmentation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Early Stopping</a:t>
            </a:r>
            <a:endParaRPr/>
          </a:p>
        </p:txBody>
      </p:sp>
      <p:sp>
        <p:nvSpPr>
          <p:cNvPr id="351" name="Google Shape;35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Early stopping is very easy to understand and is quite effective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 tracking the validation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moment validation error starts increasing, stop further training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Works very well in practice but when combined with other regularization technique, can produce much superior performance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L1 Regularization</a:t>
            </a:r>
            <a:endParaRPr/>
          </a:p>
        </p:txBody>
      </p:sp>
      <p:sp>
        <p:nvSpPr>
          <p:cNvPr id="357" name="Google Shape;35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Cost function:</a:t>
            </a:r>
            <a:endParaRPr/>
          </a:p>
        </p:txBody>
      </p:sp>
      <p:pic>
        <p:nvPicPr>
          <p:cNvPr descr="\tilde J(\theta;X,y)=J(\theta;X,y)+\alpha \Omega(\theta)" id="358" name="Google Shape;358;p59" title="MathEquation,#5c5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752600"/>
            <a:ext cx="4684482" cy="44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mega(\theta)=||w||_1=\sum_i|w|_1" id="359" name="Google Shape;359;p59" title="MathEquation,#5c5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557" y="2717275"/>
            <a:ext cx="3828168" cy="44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w \tilde J(w;X,y)=\alpha sign(w)+\nabla_wJ(X,y;w)" id="360" name="Google Shape;360;p59" title="MathEquation,#5c58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586" y="3555475"/>
            <a:ext cx="6357492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9"/>
          <p:cNvSpPr/>
          <p:nvPr/>
        </p:nvSpPr>
        <p:spPr>
          <a:xfrm rot="-5400000">
            <a:off x="4093150" y="3525125"/>
            <a:ext cx="207900" cy="124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9"/>
          <p:cNvSpPr txBox="1"/>
          <p:nvPr/>
        </p:nvSpPr>
        <p:spPr>
          <a:xfrm>
            <a:off x="3471425" y="4304425"/>
            <a:ext cx="2283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Source of problem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Regularization</a:t>
            </a:r>
            <a:endParaRPr/>
          </a:p>
        </p:txBody>
      </p:sp>
      <p:sp>
        <p:nvSpPr>
          <p:cNvPr id="368" name="Google Shape;36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cost function is modified 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\tilde J(w;X,y)=\frac{\alpha}{2}w^Tw+J(w;X,y)" id="369" name="Google Shape;369;p60" title="MathEquation,#5c5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50" y="1819275"/>
            <a:ext cx="41817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w\tilde J(w;X,y)=\alpha w+\nabla_wJ(w;X,y)" id="370" name="Google Shape;370;p60" title="MathEquation,#5c5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2962275"/>
            <a:ext cx="5195456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Dropout regularization</a:t>
            </a:r>
            <a:endParaRPr/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most popular regularization technique in DNN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During training a random set of links are simply ‘dropped’ out of any updation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Dropout training is somewhat similar to bagging training but there are specific differences: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case of bagging, each model is independent of each other whereas in dropout training, parameter sharing happens and each model inherits parameters from its parent neural network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bagging all models are trained to converge on its respective training set whereas in dropout training, a small sample of possible subnetworks are trained for a single step and parameter sharing helps remaining subnetworks to arrive at good setting of parameters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Dropout regularization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16161"/>
                </a:solidFill>
              </a:rPr>
              <a:t>Most popular regularization technique in DNN</a:t>
            </a:r>
            <a:endParaRPr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16161"/>
                </a:solidFill>
              </a:rPr>
              <a:t>Very simple and yet very effective (little bit counter intuitive)</a:t>
            </a:r>
            <a:endParaRPr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16161"/>
                </a:solidFill>
              </a:rPr>
              <a:t>In general, at random, some of the nodes are simply dropped out (even from input nodes but not from output node)</a:t>
            </a:r>
            <a:endParaRPr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16161"/>
                </a:solidFill>
              </a:rPr>
              <a:t>Nodes got dropped out in one step may be active in another step</a:t>
            </a:r>
            <a:endParaRPr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16161"/>
                </a:solidFill>
              </a:rPr>
              <a:t>Once trained, no dropping happens during prediction</a:t>
            </a:r>
            <a:endParaRPr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62"/>
          <p:cNvPicPr preferRelativeResize="0"/>
          <p:nvPr/>
        </p:nvPicPr>
        <p:blipFill rotWithShape="1">
          <a:blip r:embed="rId3">
            <a:alphaModFix/>
          </a:blip>
          <a:srcRect b="0" l="4985" r="4369" t="14368"/>
          <a:stretch/>
        </p:blipFill>
        <p:spPr>
          <a:xfrm>
            <a:off x="4981200" y="1607275"/>
            <a:ext cx="3861925" cy="220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2"/>
          <p:cNvSpPr txBox="1"/>
          <p:nvPr/>
        </p:nvSpPr>
        <p:spPr>
          <a:xfrm>
            <a:off x="5158025" y="3959250"/>
            <a:ext cx="3380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Usually dropout rate is defaulted to 0.5 (i.e. 50%). Sometimes, this rate may go up to even 70-75%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 Norm Regularization</a:t>
            </a:r>
            <a:endParaRPr/>
          </a:p>
        </p:txBody>
      </p:sp>
      <p:sp>
        <p:nvSpPr>
          <p:cNvPr id="390" name="Google Shape;39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popular regularization technique in ANN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max-norm hyperparameter is to be fixed (say R) such that for each incoming connection to a node, ||w||</a:t>
            </a:r>
            <a:r>
              <a:rPr baseline="-25000" lang="en-GB"/>
              <a:t>2</a:t>
            </a:r>
            <a:r>
              <a:rPr lang="en-GB"/>
              <a:t> &lt; R where || . ||</a:t>
            </a:r>
            <a:r>
              <a:rPr baseline="-25000" lang="en-GB"/>
              <a:t>2</a:t>
            </a:r>
            <a:r>
              <a:rPr lang="en-GB"/>
              <a:t> is the L2 norm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Reducing the value of R makes the situation more constrained which improves generalization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method can also help alleviating the vanishing/exploding gradient problem if batch normalization is not used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460925" y="1152475"/>
            <a:ext cx="53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can create abstract images through over processing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can create music as well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hear it</a:t>
            </a:r>
            <a:r>
              <a:rPr lang="en-GB"/>
              <a:t>) (Google’s Magenta Project)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Quite successful in language translation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And it’s just the beginning!</a:t>
            </a:r>
            <a:endParaRPr/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" y="1152475"/>
            <a:ext cx="345403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Augmentation</a:t>
            </a:r>
            <a:endParaRPr/>
          </a:p>
        </p:txBody>
      </p:sp>
      <p:sp>
        <p:nvSpPr>
          <p:cNvPr id="396" name="Google Shape;396;p64"/>
          <p:cNvSpPr txBox="1"/>
          <p:nvPr>
            <p:ph idx="1" type="body"/>
          </p:nvPr>
        </p:nvSpPr>
        <p:spPr>
          <a:xfrm>
            <a:off x="311700" y="1152475"/>
            <a:ext cx="422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Consists of generating new training instances out of existing training samples, artificially boosting the training size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Helps in reducing overfitting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However, it is not just adding white noise because the augmentation must be done in such a way which can be learned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625" y="941525"/>
            <a:ext cx="4597175" cy="25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4"/>
          <p:cNvSpPr txBox="1"/>
          <p:nvPr/>
        </p:nvSpPr>
        <p:spPr>
          <a:xfrm>
            <a:off x="4569500" y="3714125"/>
            <a:ext cx="45744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better to do data augmentation on the fly so as to avoid wasting too much of memory for storing the data in the physical memory. This method is </a:t>
            </a:r>
            <a:r>
              <a:rPr lang="en-GB"/>
              <a:t>particularly</a:t>
            </a:r>
            <a:r>
              <a:rPr lang="en-GB"/>
              <a:t> helpful in image mining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deep learning?</a:t>
            </a:r>
            <a:endParaRPr/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brother of simple neural network structure (simple perceptron and simple MLP)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network structure may contain even 100 hidden layers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Highly computationally intensive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Needs support of GPUs for faster execution of processes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Specialized libraries are needed such as Theano, Keras, TensorFlow, Mxnet etc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idea in learning is to minimize a cost function L over the data generating distribution P</a:t>
            </a:r>
            <a:r>
              <a:rPr baseline="-25000" lang="en-GB"/>
              <a:t>data</a:t>
            </a:r>
            <a:endParaRPr baseline="-25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reality what we do is Empirical Risk Minimization as we work with only a training data 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J^*(\theta)=E_{(x,y)\sim p_{data}}L(f(\textbf {x},\theta);y)" id="146" name="Google Shape;146;p30" title="MathEquation,#585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877600"/>
            <a:ext cx="4013500" cy="44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*(\theta)=E_{(x,y)\sim \hat p_{data}}L(f(\textbf {x},\theta);y)=\frac{1}{m}\sum_{i=1}^{m}L(f(\textbf {x}^{(i)},\theta);y^{(i)})" id="147" name="Google Shape;147;p30" title="MathEquation,#585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3408950"/>
            <a:ext cx="6987876" cy="5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8520600" cy="3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usually happens in smaller batches and that gives an idea of stochastic learning rather than full batch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Gradient estimated by full batch gradient learning is more accurate but takes lots of time in processing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Minibatch sizes are determined by a few factors such as: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Accuracy vs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Usage of multicore facilities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Available physical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Availability of GPU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in neural network is a challenging task due to a few critical issues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Ill Conditioning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Local Minima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Plateaus and saddle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Exploding and Vanishing gradient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Poor correspondence between local and global structures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73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concepts</a:t>
            </a:r>
            <a:endParaRPr/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Ill conditioning poses a problem when the even a small step in SGD causes the cost function f(x) value to increase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Value of cost function at (x-ηg) is approximated as</a:t>
            </a:r>
            <a:endParaRPr/>
          </a:p>
        </p:txBody>
      </p:sp>
      <p:pic>
        <p:nvPicPr>
          <p:cNvPr descr="f(x)\approx f(x^0)+(x-x^0)^Tg+\frac{1}{2}(x-x^0)^TH(x-x^0)" id="166" name="Google Shape;166;p33" title="MathEquation,#585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971775"/>
            <a:ext cx="6468350" cy="42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x-\eta g)\approx f(x^0)-\eta g^Tg+\frac{1}{2}\eta^2 g^THg" id="167" name="Google Shape;167;p33" title="MathEquation,#585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3190975"/>
            <a:ext cx="4828442" cy="4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5065575" y="4117400"/>
            <a:ext cx="3766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Ill conditioned hessian will make the learning process slow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" name="Google Shape;169;p33"/>
          <p:cNvCxnSpPr/>
          <p:nvPr/>
        </p:nvCxnSpPr>
        <p:spPr>
          <a:xfrm flipH="1">
            <a:off x="6195650" y="3558875"/>
            <a:ext cx="142800" cy="5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